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304" r:id="rId4"/>
    <p:sldId id="336" r:id="rId5"/>
    <p:sldId id="315" r:id="rId6"/>
    <p:sldId id="316" r:id="rId7"/>
    <p:sldId id="302" r:id="rId8"/>
    <p:sldId id="324" r:id="rId9"/>
    <p:sldId id="260" r:id="rId10"/>
    <p:sldId id="325" r:id="rId11"/>
    <p:sldId id="262" r:id="rId12"/>
    <p:sldId id="265" r:id="rId13"/>
    <p:sldId id="296" r:id="rId14"/>
    <p:sldId id="334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EA"/>
    <a:srgbClr val="E9E9D1"/>
    <a:srgbClr val="FBDCEE"/>
    <a:srgbClr val="FBB7B6"/>
    <a:srgbClr val="CBF7F0"/>
    <a:srgbClr val="C0504D"/>
    <a:srgbClr val="953735"/>
    <a:srgbClr val="FF5757"/>
    <a:srgbClr val="00B050"/>
    <a:srgbClr val="F3E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660"/>
  </p:normalViewPr>
  <p:slideViewPr>
    <p:cSldViewPr>
      <p:cViewPr varScale="1">
        <p:scale>
          <a:sx n="105" d="100"/>
          <a:sy n="105" d="100"/>
        </p:scale>
        <p:origin x="7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3BA3F7-ABFF-4561-97F7-15B41669DD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B1C5B-F8DF-4EBE-B7E0-4F4866C68A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343" cy="46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5AC83-C94F-4DD3-BF2F-A6209293A1B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49EA5-5A06-4DCF-A496-96DD739B1E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1492"/>
            <a:ext cx="3043343" cy="4676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609C3-F499-42B7-9256-489B4BF08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928" y="8841492"/>
            <a:ext cx="3043343" cy="4676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40A99-477E-42EC-B3B1-414CC96F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FAF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FAF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FAF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0" y="94487"/>
                </a:moveTo>
                <a:lnTo>
                  <a:pt x="3703320" y="94487"/>
                </a:lnTo>
                <a:lnTo>
                  <a:pt x="370332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0303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0" y="97536"/>
                </a:moveTo>
                <a:lnTo>
                  <a:pt x="3703320" y="97536"/>
                </a:lnTo>
                <a:lnTo>
                  <a:pt x="3703320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19" y="91439"/>
                </a:lnTo>
                <a:lnTo>
                  <a:pt x="370331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52A7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631" y="737361"/>
            <a:ext cx="10876737" cy="94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FAF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576" y="2049494"/>
            <a:ext cx="6121400" cy="199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7184" y="926591"/>
            <a:ext cx="5193792" cy="137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912" y="3084576"/>
            <a:ext cx="11277600" cy="33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008" y="50520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96012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9767" y="503681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3" y="0"/>
                </a:lnTo>
              </a:path>
            </a:pathLst>
          </a:custGeom>
          <a:ln w="92964">
            <a:solidFill>
              <a:srgbClr val="4F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0623" y="503681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4844" y="0"/>
                </a:lnTo>
              </a:path>
            </a:pathLst>
          </a:custGeom>
          <a:ln w="99060">
            <a:solidFill>
              <a:srgbClr val="939C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63645" y="2364485"/>
            <a:ext cx="52927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b="0" spc="285" dirty="0">
                <a:solidFill>
                  <a:srgbClr val="070574"/>
                </a:solidFill>
                <a:latin typeface="Arial"/>
                <a:cs typeface="Arial"/>
              </a:rPr>
              <a:t>Whipple </a:t>
            </a:r>
            <a:r>
              <a:rPr sz="2550" b="0" spc="250" dirty="0">
                <a:solidFill>
                  <a:srgbClr val="070574"/>
                </a:solidFill>
                <a:latin typeface="Arial"/>
                <a:cs typeface="Arial"/>
              </a:rPr>
              <a:t>Consulting</a:t>
            </a:r>
            <a:r>
              <a:rPr sz="2550" b="0" spc="265" dirty="0">
                <a:solidFill>
                  <a:srgbClr val="070574"/>
                </a:solidFill>
                <a:latin typeface="Arial"/>
                <a:cs typeface="Arial"/>
              </a:rPr>
              <a:t> </a:t>
            </a:r>
            <a:r>
              <a:rPr sz="2550" b="0" spc="240" dirty="0">
                <a:solidFill>
                  <a:srgbClr val="070574"/>
                </a:solidFill>
                <a:latin typeface="Arial"/>
                <a:cs typeface="Arial"/>
              </a:rPr>
              <a:t>Engineers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AAF245-A5BD-44A3-A736-2F8F034C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10876737" cy="1723549"/>
          </a:xfrm>
        </p:spPr>
        <p:txBody>
          <a:bodyPr/>
          <a:lstStyle/>
          <a:p>
            <a:r>
              <a:rPr lang="en-US" dirty="0"/>
              <a:t>Comprehensive</a:t>
            </a:r>
            <a:br>
              <a:rPr lang="en-US" dirty="0"/>
            </a:br>
            <a:r>
              <a:rPr lang="en-US" dirty="0"/>
              <a:t>Plan-</a:t>
            </a:r>
            <a:br>
              <a:rPr lang="en-US" dirty="0"/>
            </a:br>
            <a:r>
              <a:rPr lang="en-US" dirty="0"/>
              <a:t>City of Spokane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(Residential Low)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601098F5-48D6-4219-BC38-35C9CB699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77" y="726536"/>
            <a:ext cx="8120123" cy="5939595"/>
          </a:xfrm>
          <a:prstGeom prst="rect">
            <a:avLst/>
          </a:prstGeom>
        </p:spPr>
      </p:pic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6FF40A7C-6194-4F4A-BE12-243AEFB40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" y="3757350"/>
            <a:ext cx="3339262" cy="226245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E0BDA8-19D1-4949-875A-F6D4AE8964B7}"/>
              </a:ext>
            </a:extLst>
          </p:cNvPr>
          <p:cNvSpPr/>
          <p:nvPr/>
        </p:nvSpPr>
        <p:spPr>
          <a:xfrm>
            <a:off x="6019800" y="2363208"/>
            <a:ext cx="1549418" cy="1357984"/>
          </a:xfrm>
          <a:custGeom>
            <a:avLst/>
            <a:gdLst>
              <a:gd name="connsiteX0" fmla="*/ 407406 w 2344847"/>
              <a:gd name="connsiteY0" fmla="*/ 588476 h 2055137"/>
              <a:gd name="connsiteX1" fmla="*/ 389299 w 2344847"/>
              <a:gd name="connsiteY1" fmla="*/ 253497 h 2055137"/>
              <a:gd name="connsiteX2" fmla="*/ 751438 w 2344847"/>
              <a:gd name="connsiteY2" fmla="*/ 235391 h 2055137"/>
              <a:gd name="connsiteX3" fmla="*/ 751438 w 2344847"/>
              <a:gd name="connsiteY3" fmla="*/ 0 h 2055137"/>
              <a:gd name="connsiteX4" fmla="*/ 841972 w 2344847"/>
              <a:gd name="connsiteY4" fmla="*/ 0 h 2055137"/>
              <a:gd name="connsiteX5" fmla="*/ 823865 w 2344847"/>
              <a:gd name="connsiteY5" fmla="*/ 407406 h 2055137"/>
              <a:gd name="connsiteX6" fmla="*/ 923453 w 2344847"/>
              <a:gd name="connsiteY6" fmla="*/ 298765 h 2055137"/>
              <a:gd name="connsiteX7" fmla="*/ 1140737 w 2344847"/>
              <a:gd name="connsiteY7" fmla="*/ 298765 h 2055137"/>
              <a:gd name="connsiteX8" fmla="*/ 2091350 w 2344847"/>
              <a:gd name="connsiteY8" fmla="*/ 742385 h 2055137"/>
              <a:gd name="connsiteX9" fmla="*/ 2118511 w 2344847"/>
              <a:gd name="connsiteY9" fmla="*/ 932507 h 2055137"/>
              <a:gd name="connsiteX10" fmla="*/ 2299580 w 2344847"/>
              <a:gd name="connsiteY10" fmla="*/ 950614 h 2055137"/>
              <a:gd name="connsiteX11" fmla="*/ 2344847 w 2344847"/>
              <a:gd name="connsiteY11" fmla="*/ 1412341 h 2055137"/>
              <a:gd name="connsiteX12" fmla="*/ 2018923 w 2344847"/>
              <a:gd name="connsiteY12" fmla="*/ 1430448 h 2055137"/>
              <a:gd name="connsiteX13" fmla="*/ 2037030 w 2344847"/>
              <a:gd name="connsiteY13" fmla="*/ 1792587 h 2055137"/>
              <a:gd name="connsiteX14" fmla="*/ 1702051 w 2344847"/>
              <a:gd name="connsiteY14" fmla="*/ 1810693 h 2055137"/>
              <a:gd name="connsiteX15" fmla="*/ 1711105 w 2344847"/>
              <a:gd name="connsiteY15" fmla="*/ 2027977 h 2055137"/>
              <a:gd name="connsiteX16" fmla="*/ 36214 w 2344847"/>
              <a:gd name="connsiteY16" fmla="*/ 2055137 h 2055137"/>
              <a:gd name="connsiteX17" fmla="*/ 0 w 2344847"/>
              <a:gd name="connsiteY17" fmla="*/ 597529 h 2055137"/>
              <a:gd name="connsiteX18" fmla="*/ 407406 w 2344847"/>
              <a:gd name="connsiteY18" fmla="*/ 588476 h 205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44847" h="2055137">
                <a:moveTo>
                  <a:pt x="407406" y="588476"/>
                </a:moveTo>
                <a:lnTo>
                  <a:pt x="389299" y="253497"/>
                </a:lnTo>
                <a:lnTo>
                  <a:pt x="751438" y="235391"/>
                </a:lnTo>
                <a:lnTo>
                  <a:pt x="751438" y="0"/>
                </a:lnTo>
                <a:lnTo>
                  <a:pt x="841972" y="0"/>
                </a:lnTo>
                <a:lnTo>
                  <a:pt x="823865" y="407406"/>
                </a:lnTo>
                <a:lnTo>
                  <a:pt x="923453" y="298765"/>
                </a:lnTo>
                <a:lnTo>
                  <a:pt x="1140737" y="298765"/>
                </a:lnTo>
                <a:lnTo>
                  <a:pt x="2091350" y="742385"/>
                </a:lnTo>
                <a:lnTo>
                  <a:pt x="2118511" y="932507"/>
                </a:lnTo>
                <a:lnTo>
                  <a:pt x="2299580" y="950614"/>
                </a:lnTo>
                <a:lnTo>
                  <a:pt x="2344847" y="1412341"/>
                </a:lnTo>
                <a:lnTo>
                  <a:pt x="2018923" y="1430448"/>
                </a:lnTo>
                <a:lnTo>
                  <a:pt x="2037030" y="1792587"/>
                </a:lnTo>
                <a:lnTo>
                  <a:pt x="1702051" y="1810693"/>
                </a:lnTo>
                <a:lnTo>
                  <a:pt x="1711105" y="2027977"/>
                </a:lnTo>
                <a:lnTo>
                  <a:pt x="36214" y="2055137"/>
                </a:lnTo>
                <a:lnTo>
                  <a:pt x="0" y="597529"/>
                </a:lnTo>
                <a:lnTo>
                  <a:pt x="407406" y="58847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0459E-11D3-4CBE-87CE-AB34922D6E50}"/>
              </a:ext>
            </a:extLst>
          </p:cNvPr>
          <p:cNvSpPr txBox="1"/>
          <p:nvPr/>
        </p:nvSpPr>
        <p:spPr>
          <a:xfrm>
            <a:off x="7239000" y="4300299"/>
            <a:ext cx="12663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Residential</a:t>
            </a:r>
          </a:p>
          <a:p>
            <a:r>
              <a:rPr lang="en-US" dirty="0"/>
              <a:t>Low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C66627-86D8-4838-8EC3-259A5F954ABE}"/>
              </a:ext>
            </a:extLst>
          </p:cNvPr>
          <p:cNvCxnSpPr>
            <a:cxnSpLocks/>
          </p:cNvCxnSpPr>
          <p:nvPr/>
        </p:nvCxnSpPr>
        <p:spPr>
          <a:xfrm flipH="1" flipV="1">
            <a:off x="7086600" y="3721192"/>
            <a:ext cx="228600" cy="698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7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866263"/>
          </a:xfrm>
          <a:prstGeom prst="rect">
            <a:avLst/>
          </a:prstGeom>
          <a:solidFill>
            <a:srgbClr val="030392"/>
          </a:solidFill>
        </p:spPr>
        <p:txBody>
          <a:bodyPr vert="horz" wrap="square" lIns="0" tIns="4445" rIns="0" bIns="0" rtlCol="0">
            <a:spAutoFit/>
          </a:bodyPr>
          <a:lstStyle/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800" dirty="0">
                <a:latin typeface="Gill Sans MT"/>
                <a:cs typeface="Times New Roman"/>
              </a:rPr>
            </a:br>
            <a:r>
              <a:rPr lang="en-US" sz="2800" b="0" kern="1200" spc="-15" dirty="0">
                <a:solidFill>
                  <a:srgbClr val="FFFFFF"/>
                </a:solidFill>
                <a:latin typeface="Gill Sans MT"/>
                <a:ea typeface="+mn-ea"/>
                <a:cs typeface="Times New Roman"/>
              </a:rPr>
              <a:t>Preliminary Site Plan</a:t>
            </a:r>
            <a:endParaRPr sz="42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D3C17-6F64-4D17-B1B5-AF16ADB58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r="349"/>
          <a:stretch/>
        </p:blipFill>
        <p:spPr>
          <a:xfrm>
            <a:off x="2095500" y="1479263"/>
            <a:ext cx="8001000" cy="53787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2086" y="2209800"/>
            <a:ext cx="6089914" cy="3062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3C3C3C"/>
                </a:solidFill>
                <a:latin typeface="Gill Sans MT"/>
                <a:cs typeface="Times New Roman"/>
              </a:rPr>
              <a:t>22.35 </a:t>
            </a:r>
            <a:r>
              <a:rPr sz="2400" spc="-10" dirty="0">
                <a:solidFill>
                  <a:srgbClr val="3C3C3C"/>
                </a:solidFill>
                <a:latin typeface="Gill Sans MT"/>
                <a:cs typeface="Gill Sans MT"/>
              </a:rPr>
              <a:t>Acres</a:t>
            </a:r>
            <a:r>
              <a:rPr sz="2400" spc="-36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3C3C3C"/>
                </a:solidFill>
                <a:latin typeface="Gill Sans MT"/>
                <a:cs typeface="Gill Sans MT"/>
              </a:rPr>
              <a:t>+/-</a:t>
            </a:r>
            <a:endParaRPr sz="2400" dirty="0">
              <a:latin typeface="Gill Sans MT"/>
              <a:cs typeface="Gill Sans MT"/>
            </a:endParaRPr>
          </a:p>
          <a:p>
            <a:pPr marL="318770" indent="-30607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spc="-10" dirty="0">
                <a:latin typeface="Gill Sans MT"/>
                <a:cs typeface="Gill Sans MT"/>
              </a:rPr>
              <a:t>Residential Single Family/Missing Middle</a:t>
            </a:r>
          </a:p>
          <a:p>
            <a:pPr marL="318770" indent="-306070">
              <a:lnSpc>
                <a:spcPct val="100000"/>
              </a:lnSpc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107 Lots</a:t>
            </a:r>
          </a:p>
          <a:p>
            <a:pPr marL="318770" indent="-306070">
              <a:lnSpc>
                <a:spcPct val="100000"/>
              </a:lnSpc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Density: </a:t>
            </a:r>
          </a:p>
          <a:p>
            <a:pPr marL="775970" lvl="1" indent="-306070"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Density Allowed: 4-10 Units/Acre</a:t>
            </a:r>
          </a:p>
          <a:p>
            <a:pPr marL="775970" lvl="1" indent="-306070"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Density Proposed: up to 10 Units/Acre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0436" y="614172"/>
            <a:ext cx="11309985" cy="963084"/>
          </a:xfrm>
          <a:prstGeom prst="rect">
            <a:avLst/>
          </a:prstGeom>
          <a:solidFill>
            <a:srgbClr val="030392"/>
          </a:solidFill>
        </p:spPr>
        <p:txBody>
          <a:bodyPr vert="horz" wrap="square" lIns="0" tIns="123190" rIns="0" bIns="0" rtlCol="0">
            <a:spAutoFit/>
          </a:bodyPr>
          <a:lstStyle/>
          <a:p>
            <a:pPr marL="6598920">
              <a:lnSpc>
                <a:spcPct val="100000"/>
              </a:lnSpc>
              <a:spcBef>
                <a:spcPts val="970"/>
              </a:spcBef>
            </a:pPr>
            <a:endParaRPr lang="en-US" sz="2400" dirty="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275"/>
              </a:spcBef>
            </a:pPr>
            <a:r>
              <a:rPr lang="en-US" sz="2800" spc="-15" dirty="0">
                <a:solidFill>
                  <a:srgbClr val="FFFFFF"/>
                </a:solidFill>
                <a:latin typeface="Gill Sans MT"/>
                <a:cs typeface="Gill Sans MT"/>
              </a:rPr>
              <a:t>Project</a:t>
            </a:r>
            <a:r>
              <a:rPr lang="en-US" sz="28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Gill Sans MT"/>
                <a:cs typeface="Gill Sans MT"/>
              </a:rPr>
              <a:t>Description</a:t>
            </a: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28E4924-6EC3-4002-8F64-704156237D05}"/>
              </a:ext>
            </a:extLst>
          </p:cNvPr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A4BF2-43B7-C30D-07AE-4D4EFBFF7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" b="1275"/>
          <a:stretch/>
        </p:blipFill>
        <p:spPr>
          <a:xfrm>
            <a:off x="415539" y="1773210"/>
            <a:ext cx="5638800" cy="48074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866263"/>
          </a:xfrm>
          <a:prstGeom prst="rect">
            <a:avLst/>
          </a:prstGeom>
          <a:solidFill>
            <a:srgbClr val="030392"/>
          </a:solidFill>
        </p:spPr>
        <p:txBody>
          <a:bodyPr vert="horz" wrap="square" lIns="0" tIns="4445" rIns="0" bIns="0" rtlCol="0">
            <a:spAutoFit/>
          </a:bodyPr>
          <a:lstStyle/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800" dirty="0">
                <a:latin typeface="Gill Sans MT"/>
                <a:cs typeface="Times New Roman"/>
              </a:rPr>
            </a:br>
            <a:r>
              <a:rPr lang="en-US" sz="2800" b="0" kern="1200" spc="-15" dirty="0">
                <a:solidFill>
                  <a:srgbClr val="FFFFFF"/>
                </a:solidFill>
                <a:latin typeface="Gill Sans MT"/>
                <a:ea typeface="+mn-ea"/>
                <a:cs typeface="Times New Roman"/>
              </a:rPr>
              <a:t>Trip Distribution TBD</a:t>
            </a:r>
            <a:endParaRPr sz="42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478CCBD9-DA5C-5DB5-C97B-2DCA0C3DD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514600"/>
            <a:ext cx="8305800" cy="287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3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597CA-EC5B-7BD7-DF54-E823F49B4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8F3DA-2122-D2F7-FBD0-3D5793E77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" b="1275"/>
          <a:stretch/>
        </p:blipFill>
        <p:spPr>
          <a:xfrm>
            <a:off x="473964" y="1773210"/>
            <a:ext cx="5638800" cy="480742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032522F-6C36-5D23-2541-95EC862AED1D}"/>
              </a:ext>
            </a:extLst>
          </p:cNvPr>
          <p:cNvSpPr txBox="1"/>
          <p:nvPr/>
        </p:nvSpPr>
        <p:spPr>
          <a:xfrm>
            <a:off x="6151243" y="1697758"/>
            <a:ext cx="6089914" cy="3062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3C3C3C"/>
                </a:solidFill>
                <a:latin typeface="Gill Sans MT"/>
                <a:cs typeface="Times New Roman"/>
              </a:rPr>
              <a:t>22.35 </a:t>
            </a:r>
            <a:r>
              <a:rPr sz="2400" spc="-10" dirty="0">
                <a:solidFill>
                  <a:srgbClr val="3C3C3C"/>
                </a:solidFill>
                <a:latin typeface="Gill Sans MT"/>
                <a:cs typeface="Gill Sans MT"/>
              </a:rPr>
              <a:t>Acres</a:t>
            </a:r>
            <a:r>
              <a:rPr sz="2400" spc="-36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3C3C3C"/>
                </a:solidFill>
                <a:latin typeface="Gill Sans MT"/>
                <a:cs typeface="Gill Sans MT"/>
              </a:rPr>
              <a:t>+/-</a:t>
            </a:r>
            <a:endParaRPr sz="2400" dirty="0">
              <a:latin typeface="Gill Sans MT"/>
              <a:cs typeface="Gill Sans MT"/>
            </a:endParaRPr>
          </a:p>
          <a:p>
            <a:pPr marL="318770" indent="-30607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spc="-10" dirty="0">
                <a:latin typeface="Gill Sans MT"/>
                <a:cs typeface="Gill Sans MT"/>
              </a:rPr>
              <a:t>Residential Single Family/Missing Middle</a:t>
            </a:r>
          </a:p>
          <a:p>
            <a:pPr marL="318770" indent="-306070">
              <a:lnSpc>
                <a:spcPct val="100000"/>
              </a:lnSpc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107 lots</a:t>
            </a:r>
          </a:p>
          <a:p>
            <a:pPr marL="318770" indent="-306070">
              <a:lnSpc>
                <a:spcPct val="100000"/>
              </a:lnSpc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Density: </a:t>
            </a:r>
          </a:p>
          <a:p>
            <a:pPr marL="775970" lvl="1" indent="-306070"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Density Allowed: 4-10 Units/Acre</a:t>
            </a:r>
          </a:p>
          <a:p>
            <a:pPr marL="775970" lvl="1" indent="-306070">
              <a:spcBef>
                <a:spcPts val="1200"/>
              </a:spcBef>
              <a:buClr>
                <a:srgbClr val="52A7DC"/>
              </a:buClr>
              <a:buSzPct val="92187"/>
              <a:buFont typeface="Wingdings 2"/>
              <a:buChar char=""/>
              <a:tabLst>
                <a:tab pos="319405" algn="l"/>
              </a:tabLst>
            </a:pPr>
            <a:r>
              <a:rPr lang="en-US" sz="2400" dirty="0">
                <a:latin typeface="Gill Sans MT"/>
                <a:cs typeface="Gill Sans MT"/>
              </a:rPr>
              <a:t>Density Proposed: up to 10 Units/Acre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4D6B07E-529C-3059-5270-1F8632D87609}"/>
              </a:ext>
            </a:extLst>
          </p:cNvPr>
          <p:cNvSpPr txBox="1"/>
          <p:nvPr/>
        </p:nvSpPr>
        <p:spPr>
          <a:xfrm>
            <a:off x="440436" y="614172"/>
            <a:ext cx="11309985" cy="963084"/>
          </a:xfrm>
          <a:prstGeom prst="rect">
            <a:avLst/>
          </a:prstGeom>
          <a:solidFill>
            <a:srgbClr val="030392"/>
          </a:solidFill>
        </p:spPr>
        <p:txBody>
          <a:bodyPr vert="horz" wrap="square" lIns="0" tIns="123190" rIns="0" bIns="0" rtlCol="0">
            <a:spAutoFit/>
          </a:bodyPr>
          <a:lstStyle/>
          <a:p>
            <a:pPr marL="6598920">
              <a:lnSpc>
                <a:spcPct val="100000"/>
              </a:lnSpc>
              <a:spcBef>
                <a:spcPts val="970"/>
              </a:spcBef>
            </a:pPr>
            <a:endParaRPr lang="en-US" sz="2400" dirty="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275"/>
              </a:spcBef>
            </a:pPr>
            <a:r>
              <a:rPr lang="en-US" sz="2800" spc="-15" dirty="0">
                <a:solidFill>
                  <a:srgbClr val="FFFFFF"/>
                </a:solidFill>
                <a:latin typeface="Gill Sans MT"/>
                <a:cs typeface="Gill Sans MT"/>
              </a:rPr>
              <a:t>Public Comments</a:t>
            </a: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D43DD99-AB70-910A-032D-252C397D242E}"/>
              </a:ext>
            </a:extLst>
          </p:cNvPr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177793A-C06D-5D85-6969-497E25EEF902}"/>
              </a:ext>
            </a:extLst>
          </p:cNvPr>
          <p:cNvSpPr txBox="1"/>
          <p:nvPr/>
        </p:nvSpPr>
        <p:spPr>
          <a:xfrm>
            <a:off x="4800600" y="5160242"/>
            <a:ext cx="5486400" cy="135421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52A7DC"/>
              </a:buClr>
              <a:buSzPct val="92105"/>
              <a:tabLst>
                <a:tab pos="318770" algn="l"/>
                <a:tab pos="319405" algn="l"/>
              </a:tabLst>
            </a:pPr>
            <a:r>
              <a:rPr lang="en-US" sz="1900" dirty="0">
                <a:latin typeface="Gill Sans MT"/>
                <a:cs typeface="Gill Sans MT"/>
              </a:rPr>
              <a:t> </a:t>
            </a:r>
            <a:r>
              <a:rPr lang="en-US" sz="2200" dirty="0">
                <a:latin typeface="Gill Sans MT"/>
                <a:cs typeface="Gill Sans MT"/>
              </a:rPr>
              <a:t>Please provide examples of concerns in this area. Your comments are being recorded and will be summarized and submitted to the City of Spokane. </a:t>
            </a:r>
          </a:p>
        </p:txBody>
      </p:sp>
    </p:spTree>
    <p:extLst>
      <p:ext uri="{BB962C8B-B14F-4D97-AF65-F5344CB8AC3E}">
        <p14:creationId xmlns:p14="http://schemas.microsoft.com/office/powerpoint/2010/main" val="156071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3086100"/>
            <a:ext cx="11262360" cy="3304540"/>
          </a:xfrm>
          <a:custGeom>
            <a:avLst/>
            <a:gdLst/>
            <a:ahLst/>
            <a:cxnLst/>
            <a:rect l="l" t="t" r="r" b="b"/>
            <a:pathLst>
              <a:path w="11262360" h="3304540">
                <a:moveTo>
                  <a:pt x="0" y="3304031"/>
                </a:moveTo>
                <a:lnTo>
                  <a:pt x="11262360" y="3304031"/>
                </a:lnTo>
                <a:lnTo>
                  <a:pt x="11262360" y="0"/>
                </a:lnTo>
                <a:lnTo>
                  <a:pt x="0" y="0"/>
                </a:lnTo>
                <a:lnTo>
                  <a:pt x="0" y="3304031"/>
                </a:lnTo>
                <a:close/>
              </a:path>
            </a:pathLst>
          </a:custGeom>
          <a:solidFill>
            <a:srgbClr val="030392"/>
          </a:solidFill>
        </p:spPr>
        <p:txBody>
          <a:bodyPr wrap="square" lIns="0" tIns="0" rIns="0" bIns="0" rtlCol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Time for questions and comments will be available at the end of this presentation.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meeting is being recorded and will be summarized and submitted to the City of Spokane.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1298" y="1169694"/>
            <a:ext cx="66293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800" b="0" spc="-45" dirty="0">
                <a:solidFill>
                  <a:srgbClr val="030392"/>
                </a:solidFill>
                <a:latin typeface="Arial"/>
                <a:cs typeface="Arial"/>
              </a:rPr>
              <a:t>Community </a:t>
            </a:r>
            <a:r>
              <a:rPr sz="4800" b="0" spc="-5" dirty="0">
                <a:solidFill>
                  <a:srgbClr val="030392"/>
                </a:solidFill>
                <a:latin typeface="Arial"/>
                <a:cs typeface="Arial"/>
              </a:rPr>
              <a:t>Meeting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9414" y="2054717"/>
            <a:ext cx="885316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5" dirty="0">
                <a:solidFill>
                  <a:srgbClr val="525252"/>
                </a:solidFill>
                <a:latin typeface="Arial"/>
                <a:cs typeface="Arial"/>
              </a:rPr>
              <a:t>Grandview Addition</a:t>
            </a:r>
            <a:endParaRPr lang="en-US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5" dirty="0">
                <a:solidFill>
                  <a:srgbClr val="525252"/>
                </a:solidFill>
                <a:latin typeface="Arial"/>
                <a:cs typeface="Arial"/>
              </a:rPr>
              <a:t>April 14</a:t>
            </a:r>
            <a:r>
              <a:rPr lang="en-US" sz="2400" spc="-5" baseline="30000" dirty="0">
                <a:solidFill>
                  <a:srgbClr val="525252"/>
                </a:solidFill>
                <a:latin typeface="Arial"/>
                <a:cs typeface="Arial"/>
              </a:rPr>
              <a:t>th</a:t>
            </a:r>
            <a:r>
              <a:rPr lang="en-US" sz="2400" spc="-5" dirty="0">
                <a:solidFill>
                  <a:srgbClr val="525252"/>
                </a:solidFill>
                <a:latin typeface="Arial"/>
                <a:cs typeface="Arial"/>
              </a:rPr>
              <a:t>, 2026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605" y="838200"/>
            <a:ext cx="183959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Mailer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51E27-A7B9-42DE-A58D-E75E0C3C2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039919"/>
            <a:ext cx="4328481" cy="560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D5332-FB3A-4DDE-B420-27CC2A559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1039919"/>
            <a:ext cx="4328481" cy="560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03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FBDDB-0CBF-23EF-65DB-7FD21FF14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E7772F7-20A2-2404-DFAD-CF1A352250D6}"/>
              </a:ext>
            </a:extLst>
          </p:cNvPr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0F9D8A0-5E3E-1EF5-C762-ABBAA663B6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605" y="838200"/>
            <a:ext cx="183959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Mailer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72664-C5A2-50B4-55D3-CA0E58D06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039919"/>
            <a:ext cx="4328481" cy="560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E31F73-EA2F-4405-4A85-D4195D5DC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1039919"/>
            <a:ext cx="4328481" cy="560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522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605" y="838200"/>
            <a:ext cx="183959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Mailer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A7AC6-1BE7-7F28-00D9-E094C3C15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559" y="685800"/>
            <a:ext cx="4630881" cy="59929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16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079142"/>
          </a:xfrm>
          <a:prstGeom prst="rect">
            <a:avLst/>
          </a:prstGeom>
          <a:solidFill>
            <a:srgbClr val="030392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lang="en-US" sz="2800" b="0" spc="-55" dirty="0">
                <a:solidFill>
                  <a:srgbClr val="FFFFFF"/>
                </a:solidFill>
                <a:latin typeface="Gill Sans MT"/>
                <a:cs typeface="Gill Sans MT"/>
              </a:rPr>
              <a:t>Community and </a:t>
            </a:r>
            <a:r>
              <a:rPr sz="2800" b="0" spc="-55" dirty="0">
                <a:solidFill>
                  <a:srgbClr val="FFFFFF"/>
                </a:solidFill>
                <a:latin typeface="Gill Sans MT"/>
                <a:cs typeface="Gill Sans MT"/>
              </a:rPr>
              <a:t>Traffic</a:t>
            </a:r>
            <a:r>
              <a:rPr sz="2800" b="0" spc="-3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en-US" sz="2800" b="0" spc="-390" dirty="0">
                <a:solidFill>
                  <a:srgbClr val="FFFFFF"/>
                </a:solidFill>
                <a:latin typeface="Gill Sans MT"/>
                <a:cs typeface="Gill Sans MT"/>
              </a:rPr>
              <a:t>S c o p </a:t>
            </a:r>
            <a:r>
              <a:rPr lang="en-US" sz="2800" b="0" spc="-390" dirty="0" err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lang="en-US" sz="2800" b="0" spc="-390" dirty="0">
                <a:solidFill>
                  <a:srgbClr val="FFFFFF"/>
                </a:solidFill>
                <a:latin typeface="Gill Sans MT"/>
                <a:cs typeface="Gill Sans MT"/>
              </a:rPr>
              <a:t> n g  </a:t>
            </a:r>
            <a:r>
              <a:rPr sz="2800" b="0" dirty="0">
                <a:solidFill>
                  <a:srgbClr val="FFFFFF"/>
                </a:solidFill>
                <a:latin typeface="Gill Sans MT"/>
                <a:cs typeface="Gill Sans MT"/>
              </a:rPr>
              <a:t>Meeting</a:t>
            </a:r>
            <a:r>
              <a:rPr lang="en-US" sz="2800" b="0" dirty="0">
                <a:solidFill>
                  <a:srgbClr val="FFFFFF"/>
                </a:solidFill>
                <a:latin typeface="Gill Sans MT"/>
                <a:cs typeface="Gill Sans MT"/>
              </a:rPr>
              <a:t> Outline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3632" y="2057400"/>
            <a:ext cx="9769221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1460"/>
              </a:spcBef>
              <a:buClr>
                <a:srgbClr val="52A7DC"/>
              </a:buClr>
              <a:buSzPct val="91666"/>
              <a:buFont typeface="+mj-lt"/>
              <a:buAutoNum type="romanUcPeriod"/>
              <a:tabLst>
                <a:tab pos="756285" algn="l"/>
                <a:tab pos="756920" algn="l"/>
              </a:tabLst>
            </a:pPr>
            <a:r>
              <a:rPr lang="en-US" sz="3600" dirty="0">
                <a:solidFill>
                  <a:srgbClr val="3C3C3C"/>
                </a:solidFill>
                <a:latin typeface="Gill Sans MT"/>
                <a:cs typeface="Gill Sans MT"/>
              </a:rPr>
              <a:t>Community Meeting (Presentation/Q&amp;A)</a:t>
            </a:r>
          </a:p>
          <a:p>
            <a:pPr marL="1213485" lvl="1" indent="-743585">
              <a:spcBef>
                <a:spcPts val="1460"/>
              </a:spcBef>
              <a:buClr>
                <a:srgbClr val="52A7DC"/>
              </a:buClr>
              <a:buSzPct val="91666"/>
              <a:buFont typeface="+mj-lt"/>
              <a:buAutoNum type="alphaUcPeriod"/>
              <a:tabLst>
                <a:tab pos="756285" algn="l"/>
                <a:tab pos="756920" algn="l"/>
              </a:tabLst>
            </a:pPr>
            <a:r>
              <a:rPr lang="en-US" sz="3600" dirty="0">
                <a:solidFill>
                  <a:srgbClr val="3C3C3C"/>
                </a:solidFill>
                <a:latin typeface="Gill Sans MT"/>
                <a:cs typeface="Gill Sans MT"/>
              </a:rPr>
              <a:t>O</a:t>
            </a:r>
            <a:r>
              <a:rPr sz="3600" spc="-10" dirty="0">
                <a:solidFill>
                  <a:srgbClr val="3C3C3C"/>
                </a:solidFill>
                <a:latin typeface="Gill Sans MT"/>
                <a:cs typeface="Gill Sans MT"/>
              </a:rPr>
              <a:t>verview </a:t>
            </a:r>
            <a:r>
              <a:rPr sz="3600" dirty="0">
                <a:solidFill>
                  <a:srgbClr val="3C3C3C"/>
                </a:solidFill>
                <a:latin typeface="Gill Sans MT"/>
                <a:cs typeface="Gill Sans MT"/>
              </a:rPr>
              <a:t>of the</a:t>
            </a:r>
            <a:r>
              <a:rPr sz="3600" spc="-70" dirty="0">
                <a:solidFill>
                  <a:srgbClr val="3C3C3C"/>
                </a:solidFill>
                <a:latin typeface="Gill Sans MT"/>
                <a:cs typeface="Gill Sans MT"/>
              </a:rPr>
              <a:t> </a:t>
            </a:r>
            <a:r>
              <a:rPr lang="en-US" sz="3600" spc="-70" dirty="0">
                <a:solidFill>
                  <a:srgbClr val="3C3C3C"/>
                </a:solidFill>
                <a:latin typeface="Gill Sans MT"/>
                <a:cs typeface="Gill Sans MT"/>
              </a:rPr>
              <a:t>P</a:t>
            </a:r>
            <a:r>
              <a:rPr sz="3600" spc="-15" dirty="0">
                <a:solidFill>
                  <a:srgbClr val="3C3C3C"/>
                </a:solidFill>
                <a:latin typeface="Gill Sans MT"/>
                <a:cs typeface="Gill Sans MT"/>
              </a:rPr>
              <a:t>roject</a:t>
            </a:r>
            <a:endParaRPr lang="en-US" sz="3600" spc="-15" dirty="0">
              <a:solidFill>
                <a:srgbClr val="3C3C3C"/>
              </a:solidFill>
              <a:latin typeface="Gill Sans MT"/>
              <a:cs typeface="Gill Sans MT"/>
            </a:endParaRPr>
          </a:p>
          <a:p>
            <a:pPr marL="1213485" lvl="1" indent="-743585">
              <a:spcBef>
                <a:spcPts val="1460"/>
              </a:spcBef>
              <a:buClr>
                <a:srgbClr val="52A7DC"/>
              </a:buClr>
              <a:buSzPct val="91666"/>
              <a:buAutoNum type="alphaUcPeriod"/>
              <a:tabLst>
                <a:tab pos="756285" algn="l"/>
                <a:tab pos="756920" algn="l"/>
              </a:tabLst>
            </a:pPr>
            <a:r>
              <a:rPr lang="en-US" sz="3600" spc="-15" dirty="0">
                <a:solidFill>
                  <a:srgbClr val="3C3C3C"/>
                </a:solidFill>
                <a:latin typeface="Gill Sans MT"/>
                <a:cs typeface="Gill Sans MT"/>
              </a:rPr>
              <a:t>Project Zoning &amp; Comprehensive Plan</a:t>
            </a:r>
          </a:p>
          <a:p>
            <a:pPr marL="1213485" lvl="1" indent="-743585">
              <a:spcBef>
                <a:spcPts val="1460"/>
              </a:spcBef>
              <a:buClr>
                <a:srgbClr val="52A7DC"/>
              </a:buClr>
              <a:buSzPct val="91666"/>
              <a:buAutoNum type="alphaUcPeriod"/>
              <a:tabLst>
                <a:tab pos="756285" algn="l"/>
                <a:tab pos="756920" algn="l"/>
              </a:tabLst>
            </a:pPr>
            <a:r>
              <a:rPr lang="en-US" sz="3600" spc="-10" dirty="0">
                <a:solidFill>
                  <a:srgbClr val="3C3C3C"/>
                </a:solidFill>
                <a:latin typeface="Gill Sans MT"/>
                <a:cs typeface="Gill Sans MT"/>
              </a:rPr>
              <a:t>Overview of Trip Generation</a:t>
            </a:r>
          </a:p>
          <a:p>
            <a:pPr marL="1213485" lvl="1" indent="-743585">
              <a:spcBef>
                <a:spcPts val="1460"/>
              </a:spcBef>
              <a:buClr>
                <a:srgbClr val="52A7DC"/>
              </a:buClr>
              <a:buSzPct val="91666"/>
              <a:buAutoNum type="alphaUcPeriod"/>
              <a:tabLst>
                <a:tab pos="756285" algn="l"/>
                <a:tab pos="756920" algn="l"/>
              </a:tabLst>
            </a:pPr>
            <a:r>
              <a:rPr lang="en-US" sz="3600" spc="-5" dirty="0">
                <a:solidFill>
                  <a:srgbClr val="3C3C3C"/>
                </a:solidFill>
                <a:latin typeface="Gill Sans MT"/>
                <a:cs typeface="Gill Sans MT"/>
              </a:rPr>
              <a:t>Public Comments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62488" y="6169152"/>
            <a:ext cx="1182624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81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84C0C701-C8CD-4DEE-BF96-399A227814F5}"/>
              </a:ext>
            </a:extLst>
          </p:cNvPr>
          <p:cNvSpPr txBox="1"/>
          <p:nvPr/>
        </p:nvSpPr>
        <p:spPr>
          <a:xfrm>
            <a:off x="440436" y="614172"/>
            <a:ext cx="11309985" cy="963084"/>
          </a:xfrm>
          <a:prstGeom prst="rect">
            <a:avLst/>
          </a:prstGeom>
          <a:solidFill>
            <a:srgbClr val="030392"/>
          </a:solidFill>
        </p:spPr>
        <p:txBody>
          <a:bodyPr vert="horz" wrap="square" lIns="0" tIns="123190" rIns="0" bIns="0" rtlCol="0">
            <a:spAutoFit/>
          </a:bodyPr>
          <a:lstStyle/>
          <a:p>
            <a:pPr marL="6598920">
              <a:lnSpc>
                <a:spcPct val="100000"/>
              </a:lnSpc>
              <a:spcBef>
                <a:spcPts val="970"/>
              </a:spcBef>
            </a:pPr>
            <a:endParaRPr lang="en-US" sz="2400" dirty="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275"/>
              </a:spcBef>
            </a:pPr>
            <a:r>
              <a:rPr lang="en-US" sz="2800" spc="-15" dirty="0">
                <a:solidFill>
                  <a:srgbClr val="FFFFFF"/>
                </a:solidFill>
                <a:latin typeface="Gill Sans MT"/>
                <a:cs typeface="Gill Sans MT"/>
              </a:rPr>
              <a:t>Vicinity Map</a:t>
            </a:r>
            <a:endParaRPr lang="en-US" sz="2800" dirty="0">
              <a:latin typeface="Gill Sans MT"/>
              <a:cs typeface="Gill Sans M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B2A19-1BBD-41F9-87C0-6CA984A7D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28" y="1600200"/>
            <a:ext cx="9906000" cy="516127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D4D080-D285-4F6F-A493-1FC5CA5CB282}"/>
              </a:ext>
            </a:extLst>
          </p:cNvPr>
          <p:cNvSpPr/>
          <p:nvPr/>
        </p:nvSpPr>
        <p:spPr>
          <a:xfrm>
            <a:off x="5117910" y="3159457"/>
            <a:ext cx="1562669" cy="1405719"/>
          </a:xfrm>
          <a:custGeom>
            <a:avLst/>
            <a:gdLst>
              <a:gd name="connsiteX0" fmla="*/ 1364777 w 1562669"/>
              <a:gd name="connsiteY0" fmla="*/ 1139588 h 1405719"/>
              <a:gd name="connsiteX1" fmla="*/ 1364777 w 1562669"/>
              <a:gd name="connsiteY1" fmla="*/ 1139588 h 1405719"/>
              <a:gd name="connsiteX2" fmla="*/ 1371600 w 1562669"/>
              <a:gd name="connsiteY2" fmla="*/ 982639 h 1405719"/>
              <a:gd name="connsiteX3" fmla="*/ 1562669 w 1562669"/>
              <a:gd name="connsiteY3" fmla="*/ 982639 h 1405719"/>
              <a:gd name="connsiteX4" fmla="*/ 1555845 w 1562669"/>
              <a:gd name="connsiteY4" fmla="*/ 655092 h 1405719"/>
              <a:gd name="connsiteX5" fmla="*/ 1426191 w 1562669"/>
              <a:gd name="connsiteY5" fmla="*/ 661916 h 1405719"/>
              <a:gd name="connsiteX6" fmla="*/ 1371600 w 1562669"/>
              <a:gd name="connsiteY6" fmla="*/ 491319 h 1405719"/>
              <a:gd name="connsiteX7" fmla="*/ 818866 w 1562669"/>
              <a:gd name="connsiteY7" fmla="*/ 259307 h 1405719"/>
              <a:gd name="connsiteX8" fmla="*/ 634621 w 1562669"/>
              <a:gd name="connsiteY8" fmla="*/ 218364 h 1405719"/>
              <a:gd name="connsiteX9" fmla="*/ 559559 w 1562669"/>
              <a:gd name="connsiteY9" fmla="*/ 313898 h 1405719"/>
              <a:gd name="connsiteX10" fmla="*/ 552735 w 1562669"/>
              <a:gd name="connsiteY10" fmla="*/ 6824 h 1405719"/>
              <a:gd name="connsiteX11" fmla="*/ 491320 w 1562669"/>
              <a:gd name="connsiteY11" fmla="*/ 0 h 1405719"/>
              <a:gd name="connsiteX12" fmla="*/ 498144 w 1562669"/>
              <a:gd name="connsiteY12" fmla="*/ 191068 h 1405719"/>
              <a:gd name="connsiteX13" fmla="*/ 259308 w 1562669"/>
              <a:gd name="connsiteY13" fmla="*/ 177421 h 1405719"/>
              <a:gd name="connsiteX14" fmla="*/ 252484 w 1562669"/>
              <a:gd name="connsiteY14" fmla="*/ 416256 h 1405719"/>
              <a:gd name="connsiteX15" fmla="*/ 0 w 1562669"/>
              <a:gd name="connsiteY15" fmla="*/ 423080 h 1405719"/>
              <a:gd name="connsiteX16" fmla="*/ 20472 w 1562669"/>
              <a:gd name="connsiteY16" fmla="*/ 1405719 h 1405719"/>
              <a:gd name="connsiteX17" fmla="*/ 1078174 w 1562669"/>
              <a:gd name="connsiteY17" fmla="*/ 1398895 h 1405719"/>
              <a:gd name="connsiteX18" fmla="*/ 1050878 w 1562669"/>
              <a:gd name="connsiteY18" fmla="*/ 1221474 h 1405719"/>
              <a:gd name="connsiteX19" fmla="*/ 1371600 w 1562669"/>
              <a:gd name="connsiteY19" fmla="*/ 1228298 h 1405719"/>
              <a:gd name="connsiteX20" fmla="*/ 1364777 w 1562669"/>
              <a:gd name="connsiteY20" fmla="*/ 1139588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62669" h="1405719">
                <a:moveTo>
                  <a:pt x="1364777" y="1139588"/>
                </a:moveTo>
                <a:lnTo>
                  <a:pt x="1364777" y="1139588"/>
                </a:lnTo>
                <a:lnTo>
                  <a:pt x="1371600" y="982639"/>
                </a:lnTo>
                <a:lnTo>
                  <a:pt x="1562669" y="982639"/>
                </a:lnTo>
                <a:lnTo>
                  <a:pt x="1555845" y="655092"/>
                </a:lnTo>
                <a:lnTo>
                  <a:pt x="1426191" y="661916"/>
                </a:lnTo>
                <a:lnTo>
                  <a:pt x="1371600" y="491319"/>
                </a:lnTo>
                <a:lnTo>
                  <a:pt x="818866" y="259307"/>
                </a:lnTo>
                <a:lnTo>
                  <a:pt x="634621" y="218364"/>
                </a:lnTo>
                <a:lnTo>
                  <a:pt x="559559" y="313898"/>
                </a:lnTo>
                <a:lnTo>
                  <a:pt x="552735" y="6824"/>
                </a:lnTo>
                <a:lnTo>
                  <a:pt x="491320" y="0"/>
                </a:lnTo>
                <a:lnTo>
                  <a:pt x="498144" y="191068"/>
                </a:lnTo>
                <a:lnTo>
                  <a:pt x="259308" y="177421"/>
                </a:lnTo>
                <a:lnTo>
                  <a:pt x="252484" y="416256"/>
                </a:lnTo>
                <a:lnTo>
                  <a:pt x="0" y="423080"/>
                </a:lnTo>
                <a:lnTo>
                  <a:pt x="20472" y="1405719"/>
                </a:lnTo>
                <a:lnTo>
                  <a:pt x="1078174" y="1398895"/>
                </a:lnTo>
                <a:lnTo>
                  <a:pt x="1050878" y="1221474"/>
                </a:lnTo>
                <a:lnTo>
                  <a:pt x="1371600" y="1228298"/>
                </a:lnTo>
                <a:lnTo>
                  <a:pt x="1364777" y="113958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2BF1C-D883-471B-83A8-2FD12BEE2E9F}"/>
              </a:ext>
            </a:extLst>
          </p:cNvPr>
          <p:cNvSpPr txBox="1"/>
          <p:nvPr/>
        </p:nvSpPr>
        <p:spPr>
          <a:xfrm>
            <a:off x="5637247" y="3906189"/>
            <a:ext cx="4568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53642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84C0C701-C8CD-4DEE-BF96-399A227814F5}"/>
              </a:ext>
            </a:extLst>
          </p:cNvPr>
          <p:cNvSpPr txBox="1"/>
          <p:nvPr/>
        </p:nvSpPr>
        <p:spPr>
          <a:xfrm>
            <a:off x="440436" y="614172"/>
            <a:ext cx="11309985" cy="963084"/>
          </a:xfrm>
          <a:prstGeom prst="rect">
            <a:avLst/>
          </a:prstGeom>
          <a:solidFill>
            <a:srgbClr val="030392"/>
          </a:solidFill>
        </p:spPr>
        <p:txBody>
          <a:bodyPr vert="horz" wrap="square" lIns="0" tIns="123190" rIns="0" bIns="0" rtlCol="0">
            <a:spAutoFit/>
          </a:bodyPr>
          <a:lstStyle/>
          <a:p>
            <a:pPr marL="6598920">
              <a:lnSpc>
                <a:spcPct val="100000"/>
              </a:lnSpc>
              <a:spcBef>
                <a:spcPts val="970"/>
              </a:spcBef>
            </a:pPr>
            <a:endParaRPr lang="en-US" sz="2400" dirty="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275"/>
              </a:spcBef>
            </a:pPr>
            <a:r>
              <a:rPr lang="en-US" sz="2800" spc="-15" dirty="0">
                <a:solidFill>
                  <a:srgbClr val="FFFFFF"/>
                </a:solidFill>
                <a:latin typeface="Gill Sans MT"/>
                <a:cs typeface="Gill Sans MT"/>
              </a:rPr>
              <a:t>Existing Platting</a:t>
            </a:r>
            <a:endParaRPr lang="en-US" sz="2800" dirty="0">
              <a:latin typeface="Gill Sans MT"/>
              <a:cs typeface="Gill Sans M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5B3299-19A2-49FE-89F8-693D7EB5C2B7}"/>
              </a:ext>
            </a:extLst>
          </p:cNvPr>
          <p:cNvGrpSpPr/>
          <p:nvPr/>
        </p:nvGrpSpPr>
        <p:grpSpPr>
          <a:xfrm>
            <a:off x="6159689" y="1623145"/>
            <a:ext cx="5575111" cy="5161272"/>
            <a:chOff x="6224069" y="927651"/>
            <a:chExt cx="5545590" cy="5133942"/>
          </a:xfrm>
        </p:grpSpPr>
        <p:pic>
          <p:nvPicPr>
            <p:cNvPr id="4" name="Picture 3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333E5846-3659-47B6-9D5C-A71300EE9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84" r="24524"/>
            <a:stretch/>
          </p:blipFill>
          <p:spPr>
            <a:xfrm>
              <a:off x="6224069" y="927651"/>
              <a:ext cx="5545590" cy="5133942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AA7B29-8ED8-4727-B20C-42C3CA8F4293}"/>
                </a:ext>
              </a:extLst>
            </p:cNvPr>
            <p:cNvSpPr/>
            <p:nvPr/>
          </p:nvSpPr>
          <p:spPr>
            <a:xfrm>
              <a:off x="7042132" y="2094349"/>
              <a:ext cx="3060072" cy="2697933"/>
            </a:xfrm>
            <a:custGeom>
              <a:avLst/>
              <a:gdLst>
                <a:gd name="connsiteX0" fmla="*/ 932507 w 3060071"/>
                <a:gd name="connsiteY0" fmla="*/ 316871 h 2697933"/>
                <a:gd name="connsiteX1" fmla="*/ 950614 w 3060071"/>
                <a:gd name="connsiteY1" fmla="*/ 0 h 2697933"/>
                <a:gd name="connsiteX2" fmla="*/ 1059255 w 3060071"/>
                <a:gd name="connsiteY2" fmla="*/ 0 h 2697933"/>
                <a:gd name="connsiteX3" fmla="*/ 1050202 w 3060071"/>
                <a:gd name="connsiteY3" fmla="*/ 543208 h 2697933"/>
                <a:gd name="connsiteX4" fmla="*/ 1167897 w 3060071"/>
                <a:gd name="connsiteY4" fmla="*/ 443620 h 2697933"/>
                <a:gd name="connsiteX5" fmla="*/ 1412341 w 3060071"/>
                <a:gd name="connsiteY5" fmla="*/ 407406 h 2697933"/>
                <a:gd name="connsiteX6" fmla="*/ 2661719 w 3060071"/>
                <a:gd name="connsiteY6" fmla="*/ 950614 h 2697933"/>
                <a:gd name="connsiteX7" fmla="*/ 2761307 w 3060071"/>
                <a:gd name="connsiteY7" fmla="*/ 1258432 h 2697933"/>
                <a:gd name="connsiteX8" fmla="*/ 3032911 w 3060071"/>
                <a:gd name="connsiteY8" fmla="*/ 1258432 h 2697933"/>
                <a:gd name="connsiteX9" fmla="*/ 3060071 w 3060071"/>
                <a:gd name="connsiteY9" fmla="*/ 1883121 h 2697933"/>
                <a:gd name="connsiteX10" fmla="*/ 2625505 w 3060071"/>
                <a:gd name="connsiteY10" fmla="*/ 1892174 h 2697933"/>
                <a:gd name="connsiteX11" fmla="*/ 2634558 w 3060071"/>
                <a:gd name="connsiteY11" fmla="*/ 2372008 h 2697933"/>
                <a:gd name="connsiteX12" fmla="*/ 2046083 w 3060071"/>
                <a:gd name="connsiteY12" fmla="*/ 2362954 h 2697933"/>
                <a:gd name="connsiteX13" fmla="*/ 2046083 w 3060071"/>
                <a:gd name="connsiteY13" fmla="*/ 2679826 h 2697933"/>
                <a:gd name="connsiteX14" fmla="*/ 18107 w 3060071"/>
                <a:gd name="connsiteY14" fmla="*/ 2697933 h 2697933"/>
                <a:gd name="connsiteX15" fmla="*/ 0 w 3060071"/>
                <a:gd name="connsiteY15" fmla="*/ 633742 h 2697933"/>
                <a:gd name="connsiteX16" fmla="*/ 488887 w 3060071"/>
                <a:gd name="connsiteY16" fmla="*/ 624689 h 2697933"/>
                <a:gd name="connsiteX17" fmla="*/ 488887 w 3060071"/>
                <a:gd name="connsiteY17" fmla="*/ 307818 h 2697933"/>
                <a:gd name="connsiteX18" fmla="*/ 932507 w 3060071"/>
                <a:gd name="connsiteY18" fmla="*/ 316871 h 269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0071" h="2697933">
                  <a:moveTo>
                    <a:pt x="932507" y="316871"/>
                  </a:moveTo>
                  <a:lnTo>
                    <a:pt x="950614" y="0"/>
                  </a:lnTo>
                  <a:lnTo>
                    <a:pt x="1059255" y="0"/>
                  </a:lnTo>
                  <a:lnTo>
                    <a:pt x="1050202" y="543208"/>
                  </a:lnTo>
                  <a:lnTo>
                    <a:pt x="1167897" y="443620"/>
                  </a:lnTo>
                  <a:lnTo>
                    <a:pt x="1412341" y="407406"/>
                  </a:lnTo>
                  <a:lnTo>
                    <a:pt x="2661719" y="950614"/>
                  </a:lnTo>
                  <a:lnTo>
                    <a:pt x="2761307" y="1258432"/>
                  </a:lnTo>
                  <a:lnTo>
                    <a:pt x="3032911" y="1258432"/>
                  </a:lnTo>
                  <a:lnTo>
                    <a:pt x="3060071" y="1883121"/>
                  </a:lnTo>
                  <a:lnTo>
                    <a:pt x="2625505" y="1892174"/>
                  </a:lnTo>
                  <a:lnTo>
                    <a:pt x="2634558" y="2372008"/>
                  </a:lnTo>
                  <a:lnTo>
                    <a:pt x="2046083" y="2362954"/>
                  </a:lnTo>
                  <a:lnTo>
                    <a:pt x="2046083" y="2679826"/>
                  </a:lnTo>
                  <a:lnTo>
                    <a:pt x="18107" y="2697933"/>
                  </a:lnTo>
                  <a:lnTo>
                    <a:pt x="0" y="633742"/>
                  </a:lnTo>
                  <a:lnTo>
                    <a:pt x="488887" y="624689"/>
                  </a:lnTo>
                  <a:lnTo>
                    <a:pt x="488887" y="307818"/>
                  </a:lnTo>
                  <a:lnTo>
                    <a:pt x="932507" y="316871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619D5-221A-4541-BDD3-054155BE6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r="22302"/>
          <a:stretch/>
        </p:blipFill>
        <p:spPr>
          <a:xfrm>
            <a:off x="457200" y="1600200"/>
            <a:ext cx="5334000" cy="516127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4CCD08-2F9E-4358-8D00-666DB534FE0E}"/>
              </a:ext>
            </a:extLst>
          </p:cNvPr>
          <p:cNvSpPr/>
          <p:nvPr/>
        </p:nvSpPr>
        <p:spPr>
          <a:xfrm>
            <a:off x="2069910" y="3159457"/>
            <a:ext cx="1562669" cy="1405719"/>
          </a:xfrm>
          <a:custGeom>
            <a:avLst/>
            <a:gdLst>
              <a:gd name="connsiteX0" fmla="*/ 1364777 w 1562669"/>
              <a:gd name="connsiteY0" fmla="*/ 1139588 h 1405719"/>
              <a:gd name="connsiteX1" fmla="*/ 1364777 w 1562669"/>
              <a:gd name="connsiteY1" fmla="*/ 1139588 h 1405719"/>
              <a:gd name="connsiteX2" fmla="*/ 1371600 w 1562669"/>
              <a:gd name="connsiteY2" fmla="*/ 982639 h 1405719"/>
              <a:gd name="connsiteX3" fmla="*/ 1562669 w 1562669"/>
              <a:gd name="connsiteY3" fmla="*/ 982639 h 1405719"/>
              <a:gd name="connsiteX4" fmla="*/ 1555845 w 1562669"/>
              <a:gd name="connsiteY4" fmla="*/ 655092 h 1405719"/>
              <a:gd name="connsiteX5" fmla="*/ 1426191 w 1562669"/>
              <a:gd name="connsiteY5" fmla="*/ 661916 h 1405719"/>
              <a:gd name="connsiteX6" fmla="*/ 1371600 w 1562669"/>
              <a:gd name="connsiteY6" fmla="*/ 491319 h 1405719"/>
              <a:gd name="connsiteX7" fmla="*/ 818866 w 1562669"/>
              <a:gd name="connsiteY7" fmla="*/ 259307 h 1405719"/>
              <a:gd name="connsiteX8" fmla="*/ 634621 w 1562669"/>
              <a:gd name="connsiteY8" fmla="*/ 218364 h 1405719"/>
              <a:gd name="connsiteX9" fmla="*/ 559559 w 1562669"/>
              <a:gd name="connsiteY9" fmla="*/ 313898 h 1405719"/>
              <a:gd name="connsiteX10" fmla="*/ 552735 w 1562669"/>
              <a:gd name="connsiteY10" fmla="*/ 6824 h 1405719"/>
              <a:gd name="connsiteX11" fmla="*/ 491320 w 1562669"/>
              <a:gd name="connsiteY11" fmla="*/ 0 h 1405719"/>
              <a:gd name="connsiteX12" fmla="*/ 498144 w 1562669"/>
              <a:gd name="connsiteY12" fmla="*/ 191068 h 1405719"/>
              <a:gd name="connsiteX13" fmla="*/ 259308 w 1562669"/>
              <a:gd name="connsiteY13" fmla="*/ 177421 h 1405719"/>
              <a:gd name="connsiteX14" fmla="*/ 252484 w 1562669"/>
              <a:gd name="connsiteY14" fmla="*/ 416256 h 1405719"/>
              <a:gd name="connsiteX15" fmla="*/ 0 w 1562669"/>
              <a:gd name="connsiteY15" fmla="*/ 423080 h 1405719"/>
              <a:gd name="connsiteX16" fmla="*/ 20472 w 1562669"/>
              <a:gd name="connsiteY16" fmla="*/ 1405719 h 1405719"/>
              <a:gd name="connsiteX17" fmla="*/ 1078174 w 1562669"/>
              <a:gd name="connsiteY17" fmla="*/ 1398895 h 1405719"/>
              <a:gd name="connsiteX18" fmla="*/ 1050878 w 1562669"/>
              <a:gd name="connsiteY18" fmla="*/ 1221474 h 1405719"/>
              <a:gd name="connsiteX19" fmla="*/ 1371600 w 1562669"/>
              <a:gd name="connsiteY19" fmla="*/ 1228298 h 1405719"/>
              <a:gd name="connsiteX20" fmla="*/ 1364777 w 1562669"/>
              <a:gd name="connsiteY20" fmla="*/ 1139588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62669" h="1405719">
                <a:moveTo>
                  <a:pt x="1364777" y="1139588"/>
                </a:moveTo>
                <a:lnTo>
                  <a:pt x="1364777" y="1139588"/>
                </a:lnTo>
                <a:lnTo>
                  <a:pt x="1371600" y="982639"/>
                </a:lnTo>
                <a:lnTo>
                  <a:pt x="1562669" y="982639"/>
                </a:lnTo>
                <a:lnTo>
                  <a:pt x="1555845" y="655092"/>
                </a:lnTo>
                <a:lnTo>
                  <a:pt x="1426191" y="661916"/>
                </a:lnTo>
                <a:lnTo>
                  <a:pt x="1371600" y="491319"/>
                </a:lnTo>
                <a:lnTo>
                  <a:pt x="818866" y="259307"/>
                </a:lnTo>
                <a:lnTo>
                  <a:pt x="634621" y="218364"/>
                </a:lnTo>
                <a:lnTo>
                  <a:pt x="559559" y="313898"/>
                </a:lnTo>
                <a:lnTo>
                  <a:pt x="552735" y="6824"/>
                </a:lnTo>
                <a:lnTo>
                  <a:pt x="491320" y="0"/>
                </a:lnTo>
                <a:lnTo>
                  <a:pt x="498144" y="191068"/>
                </a:lnTo>
                <a:lnTo>
                  <a:pt x="259308" y="177421"/>
                </a:lnTo>
                <a:lnTo>
                  <a:pt x="252484" y="416256"/>
                </a:lnTo>
                <a:lnTo>
                  <a:pt x="0" y="423080"/>
                </a:lnTo>
                <a:lnTo>
                  <a:pt x="20472" y="1405719"/>
                </a:lnTo>
                <a:lnTo>
                  <a:pt x="1078174" y="1398895"/>
                </a:lnTo>
                <a:lnTo>
                  <a:pt x="1050878" y="1221474"/>
                </a:lnTo>
                <a:lnTo>
                  <a:pt x="1371600" y="1228298"/>
                </a:lnTo>
                <a:lnTo>
                  <a:pt x="1364777" y="113958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FB0DE0-5628-4424-B18E-E08D42E6AC09}"/>
              </a:ext>
            </a:extLst>
          </p:cNvPr>
          <p:cNvSpPr txBox="1"/>
          <p:nvPr/>
        </p:nvSpPr>
        <p:spPr>
          <a:xfrm>
            <a:off x="7848600" y="3972948"/>
            <a:ext cx="457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110</a:t>
            </a:r>
            <a:br>
              <a:rPr lang="en-US" sz="1200" dirty="0"/>
            </a:br>
            <a:r>
              <a:rPr lang="en-US" sz="1200" dirty="0"/>
              <a:t>lots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C066A-2495-4187-B22D-3B8F07327176}"/>
              </a:ext>
            </a:extLst>
          </p:cNvPr>
          <p:cNvSpPr txBox="1"/>
          <p:nvPr/>
        </p:nvSpPr>
        <p:spPr>
          <a:xfrm>
            <a:off x="2398267" y="6204466"/>
            <a:ext cx="1234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Parcel Map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0D753-26C8-4095-A5B8-3D896EA0B19D}"/>
              </a:ext>
            </a:extLst>
          </p:cNvPr>
          <p:cNvSpPr txBox="1"/>
          <p:nvPr/>
        </p:nvSpPr>
        <p:spPr>
          <a:xfrm>
            <a:off x="6963057" y="6204466"/>
            <a:ext cx="38054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Albion Heights Existing Underlying Plat</a:t>
            </a:r>
          </a:p>
        </p:txBody>
      </p:sp>
    </p:spTree>
    <p:extLst>
      <p:ext uri="{BB962C8B-B14F-4D97-AF65-F5344CB8AC3E}">
        <p14:creationId xmlns:p14="http://schemas.microsoft.com/office/powerpoint/2010/main" val="277637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neighborhood&#10;&#10;AI-generated content may be incorrect.">
            <a:extLst>
              <a:ext uri="{FF2B5EF4-FFF2-40B4-BE49-F238E27FC236}">
                <a16:creationId xmlns:a16="http://schemas.microsoft.com/office/drawing/2014/main" id="{F49213F8-8296-FFE5-D188-95FE553E6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t="16667" b="5555"/>
          <a:stretch/>
        </p:blipFill>
        <p:spPr>
          <a:xfrm>
            <a:off x="2819400" y="1240512"/>
            <a:ext cx="8420151" cy="533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BAAF245-A5BD-44A3-A736-2F8F034C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10876737" cy="1354217"/>
          </a:xfrm>
        </p:spPr>
        <p:txBody>
          <a:bodyPr/>
          <a:lstStyle/>
          <a:p>
            <a:r>
              <a:rPr lang="en-US" dirty="0"/>
              <a:t>Development</a:t>
            </a:r>
            <a:br>
              <a:rPr lang="en-US" dirty="0"/>
            </a:br>
            <a:r>
              <a:rPr lang="en-US" dirty="0"/>
              <a:t>Zoning-</a:t>
            </a:r>
            <a:br>
              <a:rPr lang="en-US" dirty="0"/>
            </a:br>
            <a:r>
              <a:rPr lang="en-US" dirty="0"/>
              <a:t>City of Spokane</a:t>
            </a:r>
            <a:br>
              <a:rPr lang="en-US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(R1)(4-10 Units/Acre)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24903D3-2165-4F1F-9362-D33CF6D442A0}"/>
              </a:ext>
            </a:extLst>
          </p:cNvPr>
          <p:cNvSpPr/>
          <p:nvPr/>
        </p:nvSpPr>
        <p:spPr>
          <a:xfrm>
            <a:off x="7010400" y="2971801"/>
            <a:ext cx="2260487" cy="1981200"/>
          </a:xfrm>
          <a:custGeom>
            <a:avLst/>
            <a:gdLst>
              <a:gd name="connsiteX0" fmla="*/ 407406 w 2344847"/>
              <a:gd name="connsiteY0" fmla="*/ 588476 h 2055137"/>
              <a:gd name="connsiteX1" fmla="*/ 389299 w 2344847"/>
              <a:gd name="connsiteY1" fmla="*/ 253497 h 2055137"/>
              <a:gd name="connsiteX2" fmla="*/ 751438 w 2344847"/>
              <a:gd name="connsiteY2" fmla="*/ 235391 h 2055137"/>
              <a:gd name="connsiteX3" fmla="*/ 751438 w 2344847"/>
              <a:gd name="connsiteY3" fmla="*/ 0 h 2055137"/>
              <a:gd name="connsiteX4" fmla="*/ 841972 w 2344847"/>
              <a:gd name="connsiteY4" fmla="*/ 0 h 2055137"/>
              <a:gd name="connsiteX5" fmla="*/ 823865 w 2344847"/>
              <a:gd name="connsiteY5" fmla="*/ 407406 h 2055137"/>
              <a:gd name="connsiteX6" fmla="*/ 923453 w 2344847"/>
              <a:gd name="connsiteY6" fmla="*/ 298765 h 2055137"/>
              <a:gd name="connsiteX7" fmla="*/ 1140737 w 2344847"/>
              <a:gd name="connsiteY7" fmla="*/ 298765 h 2055137"/>
              <a:gd name="connsiteX8" fmla="*/ 2091350 w 2344847"/>
              <a:gd name="connsiteY8" fmla="*/ 742385 h 2055137"/>
              <a:gd name="connsiteX9" fmla="*/ 2118511 w 2344847"/>
              <a:gd name="connsiteY9" fmla="*/ 932507 h 2055137"/>
              <a:gd name="connsiteX10" fmla="*/ 2299580 w 2344847"/>
              <a:gd name="connsiteY10" fmla="*/ 950614 h 2055137"/>
              <a:gd name="connsiteX11" fmla="*/ 2344847 w 2344847"/>
              <a:gd name="connsiteY11" fmla="*/ 1412341 h 2055137"/>
              <a:gd name="connsiteX12" fmla="*/ 2018923 w 2344847"/>
              <a:gd name="connsiteY12" fmla="*/ 1430448 h 2055137"/>
              <a:gd name="connsiteX13" fmla="*/ 2037030 w 2344847"/>
              <a:gd name="connsiteY13" fmla="*/ 1792587 h 2055137"/>
              <a:gd name="connsiteX14" fmla="*/ 1702051 w 2344847"/>
              <a:gd name="connsiteY14" fmla="*/ 1810693 h 2055137"/>
              <a:gd name="connsiteX15" fmla="*/ 1711105 w 2344847"/>
              <a:gd name="connsiteY15" fmla="*/ 2027977 h 2055137"/>
              <a:gd name="connsiteX16" fmla="*/ 36214 w 2344847"/>
              <a:gd name="connsiteY16" fmla="*/ 2055137 h 2055137"/>
              <a:gd name="connsiteX17" fmla="*/ 0 w 2344847"/>
              <a:gd name="connsiteY17" fmla="*/ 597529 h 2055137"/>
              <a:gd name="connsiteX18" fmla="*/ 407406 w 2344847"/>
              <a:gd name="connsiteY18" fmla="*/ 588476 h 205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44847" h="2055137">
                <a:moveTo>
                  <a:pt x="407406" y="588476"/>
                </a:moveTo>
                <a:lnTo>
                  <a:pt x="389299" y="253497"/>
                </a:lnTo>
                <a:lnTo>
                  <a:pt x="751438" y="235391"/>
                </a:lnTo>
                <a:lnTo>
                  <a:pt x="751438" y="0"/>
                </a:lnTo>
                <a:lnTo>
                  <a:pt x="841972" y="0"/>
                </a:lnTo>
                <a:lnTo>
                  <a:pt x="823865" y="407406"/>
                </a:lnTo>
                <a:lnTo>
                  <a:pt x="923453" y="298765"/>
                </a:lnTo>
                <a:lnTo>
                  <a:pt x="1140737" y="298765"/>
                </a:lnTo>
                <a:lnTo>
                  <a:pt x="2091350" y="742385"/>
                </a:lnTo>
                <a:lnTo>
                  <a:pt x="2118511" y="932507"/>
                </a:lnTo>
                <a:lnTo>
                  <a:pt x="2299580" y="950614"/>
                </a:lnTo>
                <a:lnTo>
                  <a:pt x="2344847" y="1412341"/>
                </a:lnTo>
                <a:lnTo>
                  <a:pt x="2018923" y="1430448"/>
                </a:lnTo>
                <a:lnTo>
                  <a:pt x="2037030" y="1792587"/>
                </a:lnTo>
                <a:lnTo>
                  <a:pt x="1702051" y="1810693"/>
                </a:lnTo>
                <a:lnTo>
                  <a:pt x="1711105" y="2027977"/>
                </a:lnTo>
                <a:lnTo>
                  <a:pt x="36214" y="2055137"/>
                </a:lnTo>
                <a:lnTo>
                  <a:pt x="0" y="597529"/>
                </a:lnTo>
                <a:lnTo>
                  <a:pt x="407406" y="588476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D3AC0-D799-4077-9B89-E9C706B122A0}"/>
              </a:ext>
            </a:extLst>
          </p:cNvPr>
          <p:cNvSpPr txBox="1"/>
          <p:nvPr/>
        </p:nvSpPr>
        <p:spPr>
          <a:xfrm>
            <a:off x="1219200" y="5105400"/>
            <a:ext cx="766557" cy="1676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GC-70</a:t>
            </a:r>
          </a:p>
          <a:p>
            <a:pPr>
              <a:lnSpc>
                <a:spcPts val="2400"/>
              </a:lnSpc>
            </a:pPr>
            <a:r>
              <a:rPr lang="en-US" dirty="0"/>
              <a:t>CB-55</a:t>
            </a:r>
          </a:p>
          <a:p>
            <a:pPr>
              <a:lnSpc>
                <a:spcPts val="2400"/>
              </a:lnSpc>
            </a:pPr>
            <a:r>
              <a:rPr lang="en-US" dirty="0"/>
              <a:t>OR-70</a:t>
            </a:r>
          </a:p>
          <a:p>
            <a:pPr>
              <a:lnSpc>
                <a:spcPts val="2400"/>
              </a:lnSpc>
            </a:pPr>
            <a:r>
              <a:rPr lang="en-US" dirty="0"/>
              <a:t>R1</a:t>
            </a:r>
          </a:p>
          <a:p>
            <a:pPr>
              <a:lnSpc>
                <a:spcPts val="2400"/>
              </a:lnSpc>
            </a:pPr>
            <a:r>
              <a:rPr lang="en-US" dirty="0"/>
              <a:t>RMF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9A47C-7EB6-4D38-B0DD-5183B5FA1246}"/>
              </a:ext>
            </a:extLst>
          </p:cNvPr>
          <p:cNvSpPr/>
          <p:nvPr/>
        </p:nvSpPr>
        <p:spPr>
          <a:xfrm>
            <a:off x="990600" y="6096000"/>
            <a:ext cx="228600" cy="228600"/>
          </a:xfrm>
          <a:prstGeom prst="rect">
            <a:avLst/>
          </a:prstGeom>
          <a:solidFill>
            <a:srgbClr val="F2F2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7F5B84-F1FB-422B-A380-9BB7DD793ABE}"/>
              </a:ext>
            </a:extLst>
          </p:cNvPr>
          <p:cNvSpPr/>
          <p:nvPr/>
        </p:nvSpPr>
        <p:spPr>
          <a:xfrm>
            <a:off x="990600" y="6400800"/>
            <a:ext cx="228600" cy="228600"/>
          </a:xfrm>
          <a:prstGeom prst="rect">
            <a:avLst/>
          </a:prstGeom>
          <a:solidFill>
            <a:srgbClr val="F3E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FA1C2-A8C4-4D3D-815D-344C5952EEAA}"/>
              </a:ext>
            </a:extLst>
          </p:cNvPr>
          <p:cNvSpPr txBox="1"/>
          <p:nvPr/>
        </p:nvSpPr>
        <p:spPr>
          <a:xfrm>
            <a:off x="7721468" y="3781853"/>
            <a:ext cx="4267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4EA0B-FB5C-1354-D63B-87660EDFBAC4}"/>
              </a:ext>
            </a:extLst>
          </p:cNvPr>
          <p:cNvSpPr/>
          <p:nvPr/>
        </p:nvSpPr>
        <p:spPr>
          <a:xfrm>
            <a:off x="990600" y="5791200"/>
            <a:ext cx="228600" cy="228600"/>
          </a:xfrm>
          <a:prstGeom prst="rect">
            <a:avLst/>
          </a:prstGeom>
          <a:solidFill>
            <a:srgbClr val="E9E9D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5E6E0-7E57-0034-B01D-61FACF0BF708}"/>
              </a:ext>
            </a:extLst>
          </p:cNvPr>
          <p:cNvSpPr/>
          <p:nvPr/>
        </p:nvSpPr>
        <p:spPr>
          <a:xfrm>
            <a:off x="987582" y="5486400"/>
            <a:ext cx="228600" cy="228600"/>
          </a:xfrm>
          <a:prstGeom prst="rect">
            <a:avLst/>
          </a:prstGeom>
          <a:solidFill>
            <a:srgbClr val="FBDCE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E8E02-5BA6-A43F-ABC4-2B03228AF742}"/>
              </a:ext>
            </a:extLst>
          </p:cNvPr>
          <p:cNvSpPr/>
          <p:nvPr/>
        </p:nvSpPr>
        <p:spPr>
          <a:xfrm>
            <a:off x="987582" y="5175047"/>
            <a:ext cx="228600" cy="228600"/>
          </a:xfrm>
          <a:prstGeom prst="rect">
            <a:avLst/>
          </a:prstGeom>
          <a:solidFill>
            <a:srgbClr val="FBB7B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5233</TotalTime>
  <Words>233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Wingdings</vt:lpstr>
      <vt:lpstr>Wingdings 2</vt:lpstr>
      <vt:lpstr>Office Theme</vt:lpstr>
      <vt:lpstr>Whipple Consulting Engineers</vt:lpstr>
      <vt:lpstr>Community Meeting</vt:lpstr>
      <vt:lpstr>Mailer</vt:lpstr>
      <vt:lpstr>Mailer</vt:lpstr>
      <vt:lpstr>Mailer</vt:lpstr>
      <vt:lpstr> Community and Traffic S c o p i n g  Meeting Outline</vt:lpstr>
      <vt:lpstr>PowerPoint Presentation</vt:lpstr>
      <vt:lpstr>PowerPoint Presentation</vt:lpstr>
      <vt:lpstr>Development Zoning- City of Spokane (R1)(4-10 Units/Acre)</vt:lpstr>
      <vt:lpstr>Comprehensive Plan- City of Spokane (Residential Low) </vt:lpstr>
      <vt:lpstr> Preliminary Site Plan</vt:lpstr>
      <vt:lpstr>PowerPoint Presentation</vt:lpstr>
      <vt:lpstr> Trip Distribution TBD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Allyson Reimers</dc:creator>
  <cp:lastModifiedBy>Austin Fuller</cp:lastModifiedBy>
  <cp:revision>285</cp:revision>
  <cp:lastPrinted>2022-03-03T22:39:50Z</cp:lastPrinted>
  <dcterms:created xsi:type="dcterms:W3CDTF">2017-07-03T15:50:36Z</dcterms:created>
  <dcterms:modified xsi:type="dcterms:W3CDTF">2026-04-10T16:37:46Z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2017-07-03T00:00:00Z</vt:filetime>
  </property>
</Properties>
</file>